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94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8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2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8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7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8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8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11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9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AB78-EB52-48B1-A65F-C80672EFA145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D04E7-1093-494B-B715-AFE59527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2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Collaboration and Exchange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 2 and 3 Discussion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8297EA-B1CC-6E4D-AB5B-AEA7A1048759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503747" y="188372"/>
          <a:ext cx="10915650" cy="6535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825">
                  <a:extLst>
                    <a:ext uri="{9D8B030D-6E8A-4147-A177-3AD203B41FA5}">
                      <a16:colId xmlns:a16="http://schemas.microsoft.com/office/drawing/2014/main" val="771007163"/>
                    </a:ext>
                  </a:extLst>
                </a:gridCol>
                <a:gridCol w="5457825">
                  <a:extLst>
                    <a:ext uri="{9D8B030D-6E8A-4147-A177-3AD203B41FA5}">
                      <a16:colId xmlns:a16="http://schemas.microsoft.com/office/drawing/2014/main" val="917415180"/>
                    </a:ext>
                  </a:extLst>
                </a:gridCol>
              </a:tblGrid>
              <a:tr h="53726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Discussion 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Selection of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10128"/>
                  </a:ext>
                </a:extLst>
              </a:tr>
              <a:tr h="11568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Healthcare Education</a:t>
                      </a:r>
                      <a:r>
                        <a:rPr lang="en-US" sz="1200" dirty="0"/>
                        <a:t>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Clr>
                          <a:schemeClr val="bg2"/>
                        </a:buClr>
                        <a:buNone/>
                      </a:pPr>
                      <a:r>
                        <a:rPr lang="en-US" sz="1200" dirty="0"/>
                        <a:t>Differences in medical school curriculum</a:t>
                      </a:r>
                    </a:p>
                    <a:p>
                      <a:pPr marL="457200" lvl="1" indent="0">
                        <a:buClr>
                          <a:schemeClr val="bg2"/>
                        </a:buClr>
                        <a:buNone/>
                      </a:pPr>
                      <a:r>
                        <a:rPr lang="en-US" sz="1200" dirty="0"/>
                        <a:t>Differences in postgraduate and residency training </a:t>
                      </a:r>
                    </a:p>
                    <a:p>
                      <a:pPr marL="457200" lvl="1" indent="0">
                        <a:buClr>
                          <a:schemeClr val="bg2"/>
                        </a:buClr>
                        <a:buNone/>
                      </a:pPr>
                      <a:r>
                        <a:rPr lang="en-US" sz="1200" dirty="0"/>
                        <a:t>Differences in </a:t>
                      </a:r>
                      <a:r>
                        <a:rPr lang="en-US" sz="1200" dirty="0" smtClean="0"/>
                        <a:t>tuition</a:t>
                      </a:r>
                    </a:p>
                    <a:p>
                      <a:pPr marL="457200" lvl="1" indent="0">
                        <a:buClr>
                          <a:schemeClr val="bg2"/>
                        </a:buClr>
                        <a:buNone/>
                      </a:pPr>
                      <a:r>
                        <a:rPr lang="en-US" sz="1200" dirty="0" smtClean="0"/>
                        <a:t>Differences in salaries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382657"/>
                  </a:ext>
                </a:extLst>
              </a:tr>
              <a:tr h="156174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Healthcare Delivery Systems</a:t>
                      </a:r>
                      <a:r>
                        <a:rPr lang="en-US" sz="1200" dirty="0"/>
                        <a:t>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Differences in </a:t>
                      </a:r>
                      <a:r>
                        <a:rPr lang="en-US" sz="1200" dirty="0" smtClean="0"/>
                        <a:t>healthcare delivery </a:t>
                      </a:r>
                      <a:r>
                        <a:rPr lang="en-US" sz="1200" dirty="0"/>
                        <a:t>systems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Differences in health insurance systems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Differences in remuneration and fees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Differences in hospital systems and general medical practice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Shortage of healthcare workers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750781"/>
                  </a:ext>
                </a:extLst>
              </a:tr>
              <a:tr h="135929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Public </a:t>
                      </a:r>
                      <a:r>
                        <a:rPr lang="en-US" sz="1200" u="sng" dirty="0" smtClean="0"/>
                        <a:t>Health </a:t>
                      </a:r>
                      <a:r>
                        <a:rPr lang="en-US" sz="1200" u="sng" dirty="0"/>
                        <a:t>Challenges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Aging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Obesity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Epidemics (Tuberculosis, Ebola, HIV/Aids)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 smtClean="0"/>
                        <a:t>Addictions</a:t>
                      </a:r>
                      <a:endParaRPr lang="en-US" sz="1200" dirty="0"/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Mental Health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Environmental </a:t>
                      </a:r>
                      <a:r>
                        <a:rPr lang="en-US" sz="1200" dirty="0" smtClean="0"/>
                        <a:t>Health/Climate </a:t>
                      </a:r>
                      <a:r>
                        <a:rPr lang="en-US" sz="1200" dirty="0"/>
                        <a:t>and </a:t>
                      </a:r>
                      <a:r>
                        <a:rPr lang="en-US" sz="1200" dirty="0" smtClean="0"/>
                        <a:t>Health</a:t>
                      </a:r>
                      <a:endParaRPr lang="en-US" sz="1200" dirty="0"/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Healthcare access and health </a:t>
                      </a:r>
                      <a:r>
                        <a:rPr lang="en-US" sz="1200" dirty="0" smtClean="0"/>
                        <a:t>equity</a:t>
                      </a:r>
                      <a:r>
                        <a:rPr lang="en-US" sz="1200" baseline="0" dirty="0" smtClean="0"/>
                        <a:t> (social justice)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baseline="0" dirty="0" smtClean="0"/>
                        <a:t>Socio medical sciences</a:t>
                      </a:r>
                      <a:endParaRPr lang="en-US" sz="1200" dirty="0"/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Immigrant health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88099"/>
                  </a:ext>
                </a:extLst>
              </a:tr>
              <a:tr h="135929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Health Ethics and Law</a:t>
                      </a:r>
                      <a:r>
                        <a:rPr lang="en-US" sz="1200" dirty="0"/>
                        <a:t>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Abortion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Euthanasia (Aid-in-dying)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Organ donation law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Stem cell and embryonic research</a:t>
                      </a:r>
                    </a:p>
                    <a:p>
                      <a:pPr marL="457200" lvl="1" indent="0">
                        <a:buClr>
                          <a:schemeClr val="accent1"/>
                        </a:buClr>
                        <a:buNone/>
                      </a:pPr>
                      <a:r>
                        <a:rPr lang="en-US" sz="1200" dirty="0"/>
                        <a:t>Infertility treatment law (donation. genetic testing, </a:t>
                      </a:r>
                      <a:r>
                        <a:rPr lang="en-US" sz="1200" dirty="0" smtClean="0"/>
                        <a:t>surrogacy)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2906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09D5265-2695-4949-8FDA-47B0E7AAFFF8}"/>
              </a:ext>
            </a:extLst>
          </p:cNvPr>
          <p:cNvSpPr txBox="1">
            <a:spLocks/>
          </p:cNvSpPr>
          <p:nvPr/>
        </p:nvSpPr>
        <p:spPr>
          <a:xfrm>
            <a:off x="503747" y="6161809"/>
            <a:ext cx="8491099" cy="696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400" dirty="0" smtClean="0">
                <a:solidFill>
                  <a:schemeClr val="bg1"/>
                </a:solidFill>
              </a:rPr>
              <a:t>Year 5 </a:t>
            </a:r>
            <a:r>
              <a:rPr lang="en-US" sz="1400" dirty="0">
                <a:solidFill>
                  <a:schemeClr val="bg1"/>
                </a:solidFill>
              </a:rPr>
              <a:t>- Selection of </a:t>
            </a:r>
            <a:r>
              <a:rPr lang="en-US" sz="1400" dirty="0" smtClean="0">
                <a:solidFill>
                  <a:schemeClr val="bg1"/>
                </a:solidFill>
              </a:rPr>
              <a:t>Discussion </a:t>
            </a:r>
            <a:r>
              <a:rPr lang="en-US" sz="1400" dirty="0">
                <a:solidFill>
                  <a:schemeClr val="bg1"/>
                </a:solidFill>
              </a:rPr>
              <a:t>Topics </a:t>
            </a:r>
          </a:p>
        </p:txBody>
      </p:sp>
    </p:spTree>
    <p:extLst>
      <p:ext uri="{BB962C8B-B14F-4D97-AF65-F5344CB8AC3E}">
        <p14:creationId xmlns:p14="http://schemas.microsoft.com/office/powerpoint/2010/main" val="373126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International Collaboration and Exchange Program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Wu, Anette</dc:creator>
  <cp:lastModifiedBy>Wu, Anette</cp:lastModifiedBy>
  <cp:revision>2</cp:revision>
  <dcterms:created xsi:type="dcterms:W3CDTF">2019-05-30T17:49:47Z</dcterms:created>
  <dcterms:modified xsi:type="dcterms:W3CDTF">2019-05-30T17:51:36Z</dcterms:modified>
</cp:coreProperties>
</file>